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Knockout Cruiserweight" charset="1" panose="02000503030000020004"/>
      <p:regular r:id="rId18"/>
    </p:embeddedFont>
    <p:embeddedFont>
      <p:font typeface="Cooper BT Bold" charset="1" panose="0208080404030B020404"/>
      <p:regular r:id="rId19"/>
    </p:embeddedFont>
    <p:embeddedFont>
      <p:font typeface="Cooper BT Light" charset="1" panose="0208050304030B020404"/>
      <p:regular r:id="rId20"/>
    </p:embeddedFont>
    <p:embeddedFont>
      <p:font typeface="Knockout Cruiserweight Bold" charset="1" panose="0200050306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0608" y="2393164"/>
            <a:ext cx="4485803" cy="4485803"/>
          </a:xfrm>
          <a:custGeom>
            <a:avLst/>
            <a:gdLst/>
            <a:ahLst/>
            <a:cxnLst/>
            <a:rect r="r" b="b" t="t" l="l"/>
            <a:pathLst>
              <a:path h="4485803" w="4485803">
                <a:moveTo>
                  <a:pt x="0" y="0"/>
                </a:moveTo>
                <a:lnTo>
                  <a:pt x="4485803" y="0"/>
                </a:lnTo>
                <a:lnTo>
                  <a:pt x="4485803" y="4485803"/>
                </a:lnTo>
                <a:lnTo>
                  <a:pt x="0" y="4485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4090007">
            <a:off x="-1353218" y="3881684"/>
            <a:ext cx="7419298" cy="74192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68718" y="712197"/>
            <a:ext cx="2222575" cy="9113320"/>
          </a:xfrm>
          <a:custGeom>
            <a:avLst/>
            <a:gdLst/>
            <a:ahLst/>
            <a:cxnLst/>
            <a:rect r="r" b="b" t="t" l="l"/>
            <a:pathLst>
              <a:path h="9113320" w="2222575">
                <a:moveTo>
                  <a:pt x="0" y="0"/>
                </a:moveTo>
                <a:lnTo>
                  <a:pt x="2222574" y="0"/>
                </a:lnTo>
                <a:lnTo>
                  <a:pt x="2222574" y="9113320"/>
                </a:lnTo>
                <a:lnTo>
                  <a:pt x="0" y="911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0735" t="-4329" r="-23134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19078" y="712197"/>
            <a:ext cx="2270533" cy="9161278"/>
          </a:xfrm>
          <a:custGeom>
            <a:avLst/>
            <a:gdLst/>
            <a:ahLst/>
            <a:cxnLst/>
            <a:rect r="r" b="b" t="t" l="l"/>
            <a:pathLst>
              <a:path h="9161278" w="2270533">
                <a:moveTo>
                  <a:pt x="0" y="0"/>
                </a:moveTo>
                <a:lnTo>
                  <a:pt x="2270533" y="0"/>
                </a:lnTo>
                <a:lnTo>
                  <a:pt x="2270533" y="9161278"/>
                </a:lnTo>
                <a:lnTo>
                  <a:pt x="0" y="9161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447" t="-2998" r="-34531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3638" y="712197"/>
            <a:ext cx="2390428" cy="9113320"/>
          </a:xfrm>
          <a:custGeom>
            <a:avLst/>
            <a:gdLst/>
            <a:ahLst/>
            <a:cxnLst/>
            <a:rect r="r" b="b" t="t" l="l"/>
            <a:pathLst>
              <a:path h="9113320" w="2390428">
                <a:moveTo>
                  <a:pt x="0" y="0"/>
                </a:moveTo>
                <a:lnTo>
                  <a:pt x="2390428" y="0"/>
                </a:lnTo>
                <a:lnTo>
                  <a:pt x="2390428" y="9113320"/>
                </a:lnTo>
                <a:lnTo>
                  <a:pt x="0" y="911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096" t="-3014" r="-444877" b="-263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9531545" y="5857882"/>
            <a:ext cx="74303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30897" y="8359073"/>
            <a:ext cx="2498103" cy="2498103"/>
          </a:xfrm>
          <a:custGeom>
            <a:avLst/>
            <a:gdLst/>
            <a:ahLst/>
            <a:cxnLst/>
            <a:rect r="r" b="b" t="t" l="l"/>
            <a:pathLst>
              <a:path h="2498103" w="2498103">
                <a:moveTo>
                  <a:pt x="0" y="0"/>
                </a:moveTo>
                <a:lnTo>
                  <a:pt x="2498103" y="0"/>
                </a:lnTo>
                <a:lnTo>
                  <a:pt x="2498103" y="2498103"/>
                </a:lnTo>
                <a:lnTo>
                  <a:pt x="0" y="2498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40608" y="-768279"/>
            <a:ext cx="2407036" cy="2407036"/>
          </a:xfrm>
          <a:custGeom>
            <a:avLst/>
            <a:gdLst/>
            <a:ahLst/>
            <a:cxnLst/>
            <a:rect r="r" b="b" t="t" l="l"/>
            <a:pathLst>
              <a:path h="2407036" w="2407036">
                <a:moveTo>
                  <a:pt x="0" y="0"/>
                </a:moveTo>
                <a:lnTo>
                  <a:pt x="2407036" y="0"/>
                </a:lnTo>
                <a:lnTo>
                  <a:pt x="2407036" y="2407036"/>
                </a:lnTo>
                <a:lnTo>
                  <a:pt x="0" y="2407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43340" y="125100"/>
            <a:ext cx="2068039" cy="2068039"/>
          </a:xfrm>
          <a:custGeom>
            <a:avLst/>
            <a:gdLst/>
            <a:ahLst/>
            <a:cxnLst/>
            <a:rect r="r" b="b" t="t" l="l"/>
            <a:pathLst>
              <a:path h="2068039" w="2068039">
                <a:moveTo>
                  <a:pt x="0" y="0"/>
                </a:moveTo>
                <a:lnTo>
                  <a:pt x="2068039" y="0"/>
                </a:lnTo>
                <a:lnTo>
                  <a:pt x="2068039" y="2068039"/>
                </a:lnTo>
                <a:lnTo>
                  <a:pt x="0" y="2068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31545" y="6403029"/>
            <a:ext cx="6941710" cy="86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201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16-Sep-2025</a:t>
            </a:r>
          </a:p>
          <a:p>
            <a:pPr algn="l">
              <a:lnSpc>
                <a:spcPts val="3547"/>
              </a:lnSpc>
            </a:pPr>
            <a:r>
              <a:rPr lang="en-US" sz="2201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Sambath Seatky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1545" y="4661512"/>
            <a:ext cx="8229087" cy="985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7"/>
              </a:lnSpc>
            </a:pPr>
            <a:r>
              <a:rPr lang="en-US" b="true" sz="8982" spc="80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REPORT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31545" y="2697964"/>
            <a:ext cx="8229087" cy="203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5"/>
              </a:lnSpc>
            </a:pPr>
            <a:r>
              <a:rPr lang="en-US" b="true" sz="8982" spc="80">
                <a:solidFill>
                  <a:srgbClr val="272525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SALE ANALYST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279192" y="2424357"/>
            <a:ext cx="11242548" cy="8201610"/>
            <a:chOff x="0" y="0"/>
            <a:chExt cx="3799845" cy="2772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2772045"/>
            </a:xfrm>
            <a:custGeom>
              <a:avLst/>
              <a:gdLst/>
              <a:ahLst/>
              <a:cxnLst/>
              <a:rect r="r" b="b" t="t" l="l"/>
              <a:pathLst>
                <a:path h="2772045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2703182"/>
                  </a:lnTo>
                  <a:cubicBezTo>
                    <a:pt x="3799845" y="2721446"/>
                    <a:pt x="3792590" y="2738961"/>
                    <a:pt x="3779676" y="2751875"/>
                  </a:cubicBezTo>
                  <a:cubicBezTo>
                    <a:pt x="3766762" y="2764790"/>
                    <a:pt x="3749246" y="2772045"/>
                    <a:pt x="3730982" y="2772045"/>
                  </a:cubicBezTo>
                  <a:lnTo>
                    <a:pt x="68863" y="2772045"/>
                  </a:lnTo>
                  <a:cubicBezTo>
                    <a:pt x="50599" y="2772045"/>
                    <a:pt x="33084" y="2764790"/>
                    <a:pt x="20169" y="2751875"/>
                  </a:cubicBezTo>
                  <a:cubicBezTo>
                    <a:pt x="7255" y="2738961"/>
                    <a:pt x="0" y="2721446"/>
                    <a:pt x="0" y="2703182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2819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05237" y="3045782"/>
            <a:ext cx="7196034" cy="10800801"/>
          </a:xfrm>
          <a:custGeom>
            <a:avLst/>
            <a:gdLst/>
            <a:ahLst/>
            <a:cxnLst/>
            <a:rect r="r" b="b" t="t" l="l"/>
            <a:pathLst>
              <a:path h="10800801" w="7196034">
                <a:moveTo>
                  <a:pt x="0" y="0"/>
                </a:moveTo>
                <a:lnTo>
                  <a:pt x="7196034" y="0"/>
                </a:lnTo>
                <a:lnTo>
                  <a:pt x="7196034" y="10800801"/>
                </a:lnTo>
                <a:lnTo>
                  <a:pt x="0" y="10800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148" t="0" r="-3768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7820377" y="-355410"/>
            <a:ext cx="4577235" cy="13761142"/>
            <a:chOff x="0" y="0"/>
            <a:chExt cx="1547050" cy="46510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7050" cy="4651099"/>
            </a:xfrm>
            <a:custGeom>
              <a:avLst/>
              <a:gdLst/>
              <a:ahLst/>
              <a:cxnLst/>
              <a:rect r="r" b="b" t="t" l="l"/>
              <a:pathLst>
                <a:path h="4651099" w="1547050">
                  <a:moveTo>
                    <a:pt x="169140" y="0"/>
                  </a:moveTo>
                  <a:lnTo>
                    <a:pt x="1377910" y="0"/>
                  </a:lnTo>
                  <a:cubicBezTo>
                    <a:pt x="1422769" y="0"/>
                    <a:pt x="1465790" y="17820"/>
                    <a:pt x="1497510" y="49540"/>
                  </a:cubicBezTo>
                  <a:cubicBezTo>
                    <a:pt x="1529230" y="81260"/>
                    <a:pt x="1547050" y="124281"/>
                    <a:pt x="1547050" y="169140"/>
                  </a:cubicBezTo>
                  <a:lnTo>
                    <a:pt x="1547050" y="4481960"/>
                  </a:lnTo>
                  <a:cubicBezTo>
                    <a:pt x="1547050" y="4575373"/>
                    <a:pt x="1471324" y="4651099"/>
                    <a:pt x="1377910" y="4651099"/>
                  </a:cubicBezTo>
                  <a:lnTo>
                    <a:pt x="169140" y="4651099"/>
                  </a:lnTo>
                  <a:cubicBezTo>
                    <a:pt x="124281" y="4651099"/>
                    <a:pt x="81260" y="4633280"/>
                    <a:pt x="49540" y="4601559"/>
                  </a:cubicBezTo>
                  <a:cubicBezTo>
                    <a:pt x="17820" y="4569840"/>
                    <a:pt x="0" y="4526818"/>
                    <a:pt x="0" y="4481960"/>
                  </a:cubicBezTo>
                  <a:lnTo>
                    <a:pt x="0" y="169140"/>
                  </a:lnTo>
                  <a:cubicBezTo>
                    <a:pt x="0" y="75726"/>
                    <a:pt x="75726" y="0"/>
                    <a:pt x="169140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19050" cap="rnd">
              <a:solidFill>
                <a:srgbClr val="3694DC">
                  <a:alpha val="84706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47050" cy="4698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-2612621" y="7678137"/>
            <a:ext cx="5889095" cy="1536092"/>
            <a:chOff x="0" y="0"/>
            <a:chExt cx="1990443" cy="5191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4813064" y="-1994931"/>
            <a:ext cx="5889095" cy="1536092"/>
            <a:chOff x="0" y="0"/>
            <a:chExt cx="1990443" cy="5191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509044" y="5805943"/>
            <a:ext cx="11894210" cy="237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2181" indent="-216091" lvl="1">
              <a:lnSpc>
                <a:spcPts val="3188"/>
              </a:lnSpc>
              <a:buFont typeface="Arial"/>
              <a:buChar char="•"/>
            </a:pPr>
            <a:r>
              <a:rPr lang="en-US" sz="20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Analyze Pilot Results: Conduct a full analysis of the "Saturday Special" pilot to determine its profitability and customer response.</a:t>
            </a:r>
          </a:p>
          <a:p>
            <a:pPr algn="l">
              <a:lnSpc>
                <a:spcPts val="3188"/>
              </a:lnSpc>
            </a:pPr>
          </a:p>
          <a:p>
            <a:pPr algn="l" marL="432181" indent="-216091" lvl="1">
              <a:lnSpc>
                <a:spcPts val="3188"/>
              </a:lnSpc>
              <a:buFont typeface="Arial"/>
              <a:buChar char="•"/>
            </a:pPr>
            <a:r>
              <a:rPr lang="en-US" sz="20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Menu Refinement: Begin a review of the bottom 10% of products to identify candidates for removal, simplifying inventory and operations.</a:t>
            </a:r>
          </a:p>
          <a:p>
            <a:pPr algn="l">
              <a:lnSpc>
                <a:spcPts val="318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924545" y="4958218"/>
            <a:ext cx="589733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22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Phase 2: Strategic Review (Q1 2026)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49313" y="1227629"/>
            <a:ext cx="7294687" cy="181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b="true" sz="4967" spc="44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LEVERAGING OUR INSIGHTS TO DRIVE STRATEGIC ACTION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434790"/>
            <a:ext cx="11176756" cy="59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b="true" sz="5332" spc="47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NEXT STEPS &amp; DISCUSSION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731818" y="4681449"/>
            <a:ext cx="967726" cy="972589"/>
          </a:xfrm>
          <a:custGeom>
            <a:avLst/>
            <a:gdLst/>
            <a:ahLst/>
            <a:cxnLst/>
            <a:rect r="r" b="b" t="t" l="l"/>
            <a:pathLst>
              <a:path h="972589" w="967726">
                <a:moveTo>
                  <a:pt x="0" y="0"/>
                </a:moveTo>
                <a:lnTo>
                  <a:pt x="967726" y="0"/>
                </a:lnTo>
                <a:lnTo>
                  <a:pt x="967726" y="972589"/>
                </a:lnTo>
                <a:lnTo>
                  <a:pt x="0" y="972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8703" y="3131507"/>
            <a:ext cx="7196034" cy="10800801"/>
          </a:xfrm>
          <a:custGeom>
            <a:avLst/>
            <a:gdLst/>
            <a:ahLst/>
            <a:cxnLst/>
            <a:rect r="r" b="b" t="t" l="l"/>
            <a:pathLst>
              <a:path h="10800801" w="7196034">
                <a:moveTo>
                  <a:pt x="0" y="0"/>
                </a:moveTo>
                <a:lnTo>
                  <a:pt x="7196033" y="0"/>
                </a:lnTo>
                <a:lnTo>
                  <a:pt x="7196033" y="10800801"/>
                </a:lnTo>
                <a:lnTo>
                  <a:pt x="0" y="10800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279192" y="2424357"/>
            <a:ext cx="11242548" cy="8201610"/>
            <a:chOff x="0" y="0"/>
            <a:chExt cx="3799845" cy="2772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9845" cy="2772045"/>
            </a:xfrm>
            <a:custGeom>
              <a:avLst/>
              <a:gdLst/>
              <a:ahLst/>
              <a:cxnLst/>
              <a:rect r="r" b="b" t="t" l="l"/>
              <a:pathLst>
                <a:path h="2772045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2703182"/>
                  </a:lnTo>
                  <a:cubicBezTo>
                    <a:pt x="3799845" y="2721446"/>
                    <a:pt x="3792590" y="2738961"/>
                    <a:pt x="3779676" y="2751875"/>
                  </a:cubicBezTo>
                  <a:cubicBezTo>
                    <a:pt x="3766762" y="2764790"/>
                    <a:pt x="3749246" y="2772045"/>
                    <a:pt x="3730982" y="2772045"/>
                  </a:cubicBezTo>
                  <a:lnTo>
                    <a:pt x="68863" y="2772045"/>
                  </a:lnTo>
                  <a:cubicBezTo>
                    <a:pt x="50599" y="2772045"/>
                    <a:pt x="33084" y="2764790"/>
                    <a:pt x="20169" y="2751875"/>
                  </a:cubicBezTo>
                  <a:cubicBezTo>
                    <a:pt x="7255" y="2738961"/>
                    <a:pt x="0" y="2721446"/>
                    <a:pt x="0" y="2703182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99845" cy="2819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7820377" y="-355410"/>
            <a:ext cx="4577235" cy="13761142"/>
            <a:chOff x="0" y="0"/>
            <a:chExt cx="1547050" cy="46510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7050" cy="4651099"/>
            </a:xfrm>
            <a:custGeom>
              <a:avLst/>
              <a:gdLst/>
              <a:ahLst/>
              <a:cxnLst/>
              <a:rect r="r" b="b" t="t" l="l"/>
              <a:pathLst>
                <a:path h="4651099" w="1547050">
                  <a:moveTo>
                    <a:pt x="169140" y="0"/>
                  </a:moveTo>
                  <a:lnTo>
                    <a:pt x="1377910" y="0"/>
                  </a:lnTo>
                  <a:cubicBezTo>
                    <a:pt x="1422769" y="0"/>
                    <a:pt x="1465790" y="17820"/>
                    <a:pt x="1497510" y="49540"/>
                  </a:cubicBezTo>
                  <a:cubicBezTo>
                    <a:pt x="1529230" y="81260"/>
                    <a:pt x="1547050" y="124281"/>
                    <a:pt x="1547050" y="169140"/>
                  </a:cubicBezTo>
                  <a:lnTo>
                    <a:pt x="1547050" y="4481960"/>
                  </a:lnTo>
                  <a:cubicBezTo>
                    <a:pt x="1547050" y="4575373"/>
                    <a:pt x="1471324" y="4651099"/>
                    <a:pt x="1377910" y="4651099"/>
                  </a:cubicBezTo>
                  <a:lnTo>
                    <a:pt x="169140" y="4651099"/>
                  </a:lnTo>
                  <a:cubicBezTo>
                    <a:pt x="124281" y="4651099"/>
                    <a:pt x="81260" y="4633280"/>
                    <a:pt x="49540" y="4601559"/>
                  </a:cubicBezTo>
                  <a:cubicBezTo>
                    <a:pt x="17820" y="4569840"/>
                    <a:pt x="0" y="4526818"/>
                    <a:pt x="0" y="4481960"/>
                  </a:cubicBezTo>
                  <a:lnTo>
                    <a:pt x="0" y="169140"/>
                  </a:lnTo>
                  <a:cubicBezTo>
                    <a:pt x="0" y="75726"/>
                    <a:pt x="75726" y="0"/>
                    <a:pt x="169140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19050" cap="rnd">
              <a:solidFill>
                <a:srgbClr val="3694DC">
                  <a:alpha val="84706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47050" cy="4698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-2612621" y="7678137"/>
            <a:ext cx="5889095" cy="1536092"/>
            <a:chOff x="0" y="0"/>
            <a:chExt cx="1990443" cy="5191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4813064" y="-1994931"/>
            <a:ext cx="5889095" cy="1536092"/>
            <a:chOff x="0" y="0"/>
            <a:chExt cx="1990443" cy="5191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509044" y="5805943"/>
            <a:ext cx="11894210" cy="237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2181" indent="-216091" lvl="1">
              <a:lnSpc>
                <a:spcPts val="3188"/>
              </a:lnSpc>
              <a:buFont typeface="Arial"/>
              <a:buChar char="•"/>
            </a:pPr>
            <a:r>
              <a:rPr lang="en-US" sz="20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Full Campaign Roll-out: Based on successful pilot data, launch a full weekend marketing campaign across all locations.</a:t>
            </a:r>
          </a:p>
          <a:p>
            <a:pPr algn="l">
              <a:lnSpc>
                <a:spcPts val="3188"/>
              </a:lnSpc>
            </a:pPr>
          </a:p>
          <a:p>
            <a:pPr algn="l" marL="432181" indent="-216091" lvl="1">
              <a:lnSpc>
                <a:spcPts val="3188"/>
              </a:lnSpc>
              <a:buFont typeface="Arial"/>
              <a:buChar char="•"/>
            </a:pPr>
            <a:r>
              <a:rPr lang="en-US" sz="20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Investigate Growth Drivers: Dedicate resources to a deeper analysis of the initial H1 2025 growth to create a repeatable model for future success.</a:t>
            </a:r>
          </a:p>
          <a:p>
            <a:pPr algn="l">
              <a:lnSpc>
                <a:spcPts val="318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160326" y="4905375"/>
            <a:ext cx="589733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22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Phase 3: Scale &amp; Sustain (H1 2026)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62977" y="1143000"/>
            <a:ext cx="7294687" cy="181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b="true" sz="4967" spc="44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LEVERAGING OUR INSIGHTS TO DRIVE STRATEGIC ACTION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04649" y="338552"/>
            <a:ext cx="11176756" cy="59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b="true" sz="5332" spc="47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NEXT STEPS &amp; DISCUSSION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249721" y="4666119"/>
            <a:ext cx="910605" cy="954763"/>
          </a:xfrm>
          <a:custGeom>
            <a:avLst/>
            <a:gdLst/>
            <a:ahLst/>
            <a:cxnLst/>
            <a:rect r="r" b="b" t="t" l="l"/>
            <a:pathLst>
              <a:path h="954763" w="910605">
                <a:moveTo>
                  <a:pt x="0" y="0"/>
                </a:moveTo>
                <a:lnTo>
                  <a:pt x="910605" y="0"/>
                </a:lnTo>
                <a:lnTo>
                  <a:pt x="910605" y="954762"/>
                </a:lnTo>
                <a:lnTo>
                  <a:pt x="0" y="954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18451" y="3190617"/>
            <a:ext cx="11242548" cy="5683332"/>
            <a:chOff x="0" y="0"/>
            <a:chExt cx="3799845" cy="1920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1920897"/>
            </a:xfrm>
            <a:custGeom>
              <a:avLst/>
              <a:gdLst/>
              <a:ahLst/>
              <a:cxnLst/>
              <a:rect r="r" b="b" t="t" l="l"/>
              <a:pathLst>
                <a:path h="1920897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1852035"/>
                  </a:lnTo>
                  <a:cubicBezTo>
                    <a:pt x="3799845" y="1870298"/>
                    <a:pt x="3792590" y="1887814"/>
                    <a:pt x="3779676" y="1900728"/>
                  </a:cubicBezTo>
                  <a:cubicBezTo>
                    <a:pt x="3766762" y="1913642"/>
                    <a:pt x="3749246" y="1920897"/>
                    <a:pt x="3730982" y="1920897"/>
                  </a:cubicBezTo>
                  <a:lnTo>
                    <a:pt x="68863" y="1920897"/>
                  </a:lnTo>
                  <a:cubicBezTo>
                    <a:pt x="50599" y="1920897"/>
                    <a:pt x="33084" y="1913642"/>
                    <a:pt x="20169" y="1900728"/>
                  </a:cubicBezTo>
                  <a:cubicBezTo>
                    <a:pt x="7255" y="1887814"/>
                    <a:pt x="0" y="1870298"/>
                    <a:pt x="0" y="1852035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1968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52955" y="1547711"/>
            <a:ext cx="6247514" cy="9668885"/>
          </a:xfrm>
          <a:custGeom>
            <a:avLst/>
            <a:gdLst/>
            <a:ahLst/>
            <a:cxnLst/>
            <a:rect r="r" b="b" t="t" l="l"/>
            <a:pathLst>
              <a:path h="9668885" w="6247514">
                <a:moveTo>
                  <a:pt x="0" y="0"/>
                </a:moveTo>
                <a:lnTo>
                  <a:pt x="6247514" y="0"/>
                </a:lnTo>
                <a:lnTo>
                  <a:pt x="6247514" y="9668885"/>
                </a:lnTo>
                <a:lnTo>
                  <a:pt x="0" y="966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99" t="0" r="-8149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13266019" y="8558655"/>
            <a:ext cx="5889095" cy="1536092"/>
            <a:chOff x="0" y="0"/>
            <a:chExt cx="1990443" cy="5191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141084"/>
            <a:ext cx="8518652" cy="7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b="true" sz="6999" spc="62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THANK YOU.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845494"/>
            <a:ext cx="8518652" cy="343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1"/>
              </a:lnSpc>
            </a:pPr>
            <a:r>
              <a:rPr lang="en-US" b="true" sz="8799" spc="79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Q&amp;A</a:t>
            </a:r>
          </a:p>
          <a:p>
            <a:pPr algn="l">
              <a:lnSpc>
                <a:spcPts val="6511"/>
              </a:lnSpc>
            </a:pPr>
          </a:p>
          <a:p>
            <a:pPr algn="l">
              <a:lnSpc>
                <a:spcPts val="6511"/>
              </a:lnSpc>
            </a:pPr>
          </a:p>
          <a:p>
            <a:pPr algn="l">
              <a:lnSpc>
                <a:spcPts val="651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4521302" y="1903347"/>
            <a:ext cx="11242548" cy="8201610"/>
            <a:chOff x="0" y="0"/>
            <a:chExt cx="3799845" cy="2772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2772045"/>
            </a:xfrm>
            <a:custGeom>
              <a:avLst/>
              <a:gdLst/>
              <a:ahLst/>
              <a:cxnLst/>
              <a:rect r="r" b="b" t="t" l="l"/>
              <a:pathLst>
                <a:path h="2772045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2703182"/>
                  </a:lnTo>
                  <a:cubicBezTo>
                    <a:pt x="3799845" y="2721446"/>
                    <a:pt x="3792590" y="2738961"/>
                    <a:pt x="3779676" y="2751875"/>
                  </a:cubicBezTo>
                  <a:cubicBezTo>
                    <a:pt x="3766762" y="2764790"/>
                    <a:pt x="3749246" y="2772045"/>
                    <a:pt x="3730982" y="2772045"/>
                  </a:cubicBezTo>
                  <a:lnTo>
                    <a:pt x="68863" y="2772045"/>
                  </a:lnTo>
                  <a:cubicBezTo>
                    <a:pt x="50599" y="2772045"/>
                    <a:pt x="33084" y="2764790"/>
                    <a:pt x="20169" y="2751875"/>
                  </a:cubicBezTo>
                  <a:cubicBezTo>
                    <a:pt x="7255" y="2738961"/>
                    <a:pt x="0" y="2721446"/>
                    <a:pt x="0" y="2703182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2819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0092254" y="818800"/>
            <a:ext cx="4577235" cy="10753480"/>
            <a:chOff x="0" y="0"/>
            <a:chExt cx="1547050" cy="36345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7050" cy="3634546"/>
            </a:xfrm>
            <a:custGeom>
              <a:avLst/>
              <a:gdLst/>
              <a:ahLst/>
              <a:cxnLst/>
              <a:rect r="r" b="b" t="t" l="l"/>
              <a:pathLst>
                <a:path h="3634546" w="1547050">
                  <a:moveTo>
                    <a:pt x="169140" y="0"/>
                  </a:moveTo>
                  <a:lnTo>
                    <a:pt x="1377910" y="0"/>
                  </a:lnTo>
                  <a:cubicBezTo>
                    <a:pt x="1422769" y="0"/>
                    <a:pt x="1465790" y="17820"/>
                    <a:pt x="1497510" y="49540"/>
                  </a:cubicBezTo>
                  <a:cubicBezTo>
                    <a:pt x="1529230" y="81260"/>
                    <a:pt x="1547050" y="124281"/>
                    <a:pt x="1547050" y="169140"/>
                  </a:cubicBezTo>
                  <a:lnTo>
                    <a:pt x="1547050" y="3465406"/>
                  </a:lnTo>
                  <a:cubicBezTo>
                    <a:pt x="1547050" y="3558820"/>
                    <a:pt x="1471324" y="3634546"/>
                    <a:pt x="1377910" y="3634546"/>
                  </a:cubicBezTo>
                  <a:lnTo>
                    <a:pt x="169140" y="3634546"/>
                  </a:lnTo>
                  <a:cubicBezTo>
                    <a:pt x="75726" y="3634546"/>
                    <a:pt x="0" y="3558820"/>
                    <a:pt x="0" y="3465406"/>
                  </a:cubicBezTo>
                  <a:lnTo>
                    <a:pt x="0" y="169140"/>
                  </a:lnTo>
                  <a:cubicBezTo>
                    <a:pt x="0" y="75726"/>
                    <a:pt x="75726" y="0"/>
                    <a:pt x="169140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19050" cap="rnd">
              <a:solidFill>
                <a:srgbClr val="3694DC">
                  <a:alpha val="84706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47050" cy="3682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88963" y="1717663"/>
            <a:ext cx="7196034" cy="10800801"/>
          </a:xfrm>
          <a:custGeom>
            <a:avLst/>
            <a:gdLst/>
            <a:ahLst/>
            <a:cxnLst/>
            <a:rect r="r" b="b" t="t" l="l"/>
            <a:pathLst>
              <a:path h="10800801" w="7196034">
                <a:moveTo>
                  <a:pt x="0" y="0"/>
                </a:moveTo>
                <a:lnTo>
                  <a:pt x="7196034" y="0"/>
                </a:lnTo>
                <a:lnTo>
                  <a:pt x="7196034" y="10800801"/>
                </a:lnTo>
                <a:lnTo>
                  <a:pt x="0" y="10800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-2612621" y="7678137"/>
            <a:ext cx="5889095" cy="1536092"/>
            <a:chOff x="0" y="0"/>
            <a:chExt cx="1990443" cy="5191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4813064" y="-1994931"/>
            <a:ext cx="5889095" cy="1536092"/>
            <a:chOff x="0" y="0"/>
            <a:chExt cx="1990443" cy="5191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015703" y="4200304"/>
            <a:ext cx="943196" cy="943196"/>
          </a:xfrm>
          <a:custGeom>
            <a:avLst/>
            <a:gdLst/>
            <a:ahLst/>
            <a:cxnLst/>
            <a:rect r="r" b="b" t="t" l="l"/>
            <a:pathLst>
              <a:path h="943196" w="943196">
                <a:moveTo>
                  <a:pt x="0" y="0"/>
                </a:moveTo>
                <a:lnTo>
                  <a:pt x="943196" y="0"/>
                </a:lnTo>
                <a:lnTo>
                  <a:pt x="943196" y="943196"/>
                </a:lnTo>
                <a:lnTo>
                  <a:pt x="0" y="943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90244" y="6603170"/>
            <a:ext cx="5984861" cy="108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sz="1830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A</a:t>
            </a:r>
            <a:r>
              <a:rPr lang="en-US" sz="1830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nalyzed sales data from the first half of the year to identify key trends and uncover strategic growth opportunities.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77405" y="5335553"/>
            <a:ext cx="4019792" cy="992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b="true" sz="2832" spc="25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</a:t>
            </a:r>
            <a:r>
              <a:rPr lang="en-US" b="true" sz="2832" spc="25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nderstanding Our Sales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54346" y="2242965"/>
            <a:ext cx="10799008" cy="69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51"/>
              </a:lnSpc>
            </a:pPr>
            <a:r>
              <a:rPr lang="en-US" b="true" sz="6286" spc="56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PROJECT 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18451" y="3190617"/>
            <a:ext cx="11242548" cy="5683332"/>
            <a:chOff x="0" y="0"/>
            <a:chExt cx="3799845" cy="1920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1920897"/>
            </a:xfrm>
            <a:custGeom>
              <a:avLst/>
              <a:gdLst/>
              <a:ahLst/>
              <a:cxnLst/>
              <a:rect r="r" b="b" t="t" l="l"/>
              <a:pathLst>
                <a:path h="1920897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1852035"/>
                  </a:lnTo>
                  <a:cubicBezTo>
                    <a:pt x="3799845" y="1870298"/>
                    <a:pt x="3792590" y="1887814"/>
                    <a:pt x="3779676" y="1900728"/>
                  </a:cubicBezTo>
                  <a:cubicBezTo>
                    <a:pt x="3766762" y="1913642"/>
                    <a:pt x="3749246" y="1920897"/>
                    <a:pt x="3730982" y="1920897"/>
                  </a:cubicBezTo>
                  <a:lnTo>
                    <a:pt x="68863" y="1920897"/>
                  </a:lnTo>
                  <a:cubicBezTo>
                    <a:pt x="50599" y="1920897"/>
                    <a:pt x="33084" y="1913642"/>
                    <a:pt x="20169" y="1900728"/>
                  </a:cubicBezTo>
                  <a:cubicBezTo>
                    <a:pt x="7255" y="1887814"/>
                    <a:pt x="0" y="1870298"/>
                    <a:pt x="0" y="1852035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1968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3266019" y="8558655"/>
            <a:ext cx="5889095" cy="1536092"/>
            <a:chOff x="0" y="0"/>
            <a:chExt cx="1990443" cy="5191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0406" y="2983227"/>
            <a:ext cx="12424298" cy="4613674"/>
            <a:chOff x="0" y="0"/>
            <a:chExt cx="218881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8813" cy="812800"/>
            </a:xfrm>
            <a:custGeom>
              <a:avLst/>
              <a:gdLst/>
              <a:ahLst/>
              <a:cxnLst/>
              <a:rect r="r" b="b" t="t" l="l"/>
              <a:pathLst>
                <a:path h="812800" w="2188813">
                  <a:moveTo>
                    <a:pt x="14332" y="0"/>
                  </a:moveTo>
                  <a:lnTo>
                    <a:pt x="2174481" y="0"/>
                  </a:lnTo>
                  <a:cubicBezTo>
                    <a:pt x="2182396" y="0"/>
                    <a:pt x="2188813" y="6417"/>
                    <a:pt x="2188813" y="14332"/>
                  </a:cubicBezTo>
                  <a:lnTo>
                    <a:pt x="2188813" y="798468"/>
                  </a:lnTo>
                  <a:cubicBezTo>
                    <a:pt x="2188813" y="802269"/>
                    <a:pt x="2187303" y="805915"/>
                    <a:pt x="2184615" y="808602"/>
                  </a:cubicBezTo>
                  <a:cubicBezTo>
                    <a:pt x="2181927" y="811290"/>
                    <a:pt x="2178282" y="812800"/>
                    <a:pt x="2174481" y="812800"/>
                  </a:cubicBezTo>
                  <a:lnTo>
                    <a:pt x="14332" y="812800"/>
                  </a:lnTo>
                  <a:cubicBezTo>
                    <a:pt x="10531" y="812800"/>
                    <a:pt x="6885" y="811290"/>
                    <a:pt x="4198" y="808602"/>
                  </a:cubicBezTo>
                  <a:cubicBezTo>
                    <a:pt x="1510" y="805915"/>
                    <a:pt x="0" y="802269"/>
                    <a:pt x="0" y="798468"/>
                  </a:cubicBezTo>
                  <a:lnTo>
                    <a:pt x="0" y="14332"/>
                  </a:lnTo>
                  <a:cubicBezTo>
                    <a:pt x="0" y="10531"/>
                    <a:pt x="1510" y="6885"/>
                    <a:pt x="4198" y="4198"/>
                  </a:cubicBezTo>
                  <a:cubicBezTo>
                    <a:pt x="6885" y="1510"/>
                    <a:pt x="10531" y="0"/>
                    <a:pt x="1433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24" r="0" b="-32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869187" y="8893983"/>
            <a:ext cx="7666735" cy="78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2022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Daily revenue has more than doubled since January, showing strong and accelerating business health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67961" y="7701676"/>
            <a:ext cx="6886986" cy="110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8" spc="136">
                <a:solidFill>
                  <a:srgbClr val="3694D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The Big Picture: Remarkable Growth in 6 Months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3112" y="1162050"/>
            <a:ext cx="4950237" cy="167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</a:pPr>
            <a:r>
              <a:rPr lang="en-US" b="true" sz="4764" spc="42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THE BUSINESS IS GROWING RAPIDLY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3112" y="435141"/>
            <a:ext cx="4514649" cy="59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b="true" sz="5366" spc="48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FINDING 1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18451" y="3190617"/>
            <a:ext cx="11242548" cy="5683332"/>
            <a:chOff x="0" y="0"/>
            <a:chExt cx="3799845" cy="1920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1920897"/>
            </a:xfrm>
            <a:custGeom>
              <a:avLst/>
              <a:gdLst/>
              <a:ahLst/>
              <a:cxnLst/>
              <a:rect r="r" b="b" t="t" l="l"/>
              <a:pathLst>
                <a:path h="1920897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1852035"/>
                  </a:lnTo>
                  <a:cubicBezTo>
                    <a:pt x="3799845" y="1870298"/>
                    <a:pt x="3792590" y="1887814"/>
                    <a:pt x="3779676" y="1900728"/>
                  </a:cubicBezTo>
                  <a:cubicBezTo>
                    <a:pt x="3766762" y="1913642"/>
                    <a:pt x="3749246" y="1920897"/>
                    <a:pt x="3730982" y="1920897"/>
                  </a:cubicBezTo>
                  <a:lnTo>
                    <a:pt x="68863" y="1920897"/>
                  </a:lnTo>
                  <a:cubicBezTo>
                    <a:pt x="50599" y="1920897"/>
                    <a:pt x="33084" y="1913642"/>
                    <a:pt x="20169" y="1900728"/>
                  </a:cubicBezTo>
                  <a:cubicBezTo>
                    <a:pt x="7255" y="1887814"/>
                    <a:pt x="0" y="1870298"/>
                    <a:pt x="0" y="1852035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1968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3266019" y="8558655"/>
            <a:ext cx="5889095" cy="1536092"/>
            <a:chOff x="0" y="0"/>
            <a:chExt cx="1990443" cy="5191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14676" y="2747088"/>
            <a:ext cx="8544624" cy="5995639"/>
            <a:chOff x="0" y="0"/>
            <a:chExt cx="1158354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8354" cy="812800"/>
            </a:xfrm>
            <a:custGeom>
              <a:avLst/>
              <a:gdLst/>
              <a:ahLst/>
              <a:cxnLst/>
              <a:rect r="r" b="b" t="t" l="l"/>
              <a:pathLst>
                <a:path h="812800" w="1158354">
                  <a:moveTo>
                    <a:pt x="0" y="0"/>
                  </a:moveTo>
                  <a:lnTo>
                    <a:pt x="1158354" y="0"/>
                  </a:lnTo>
                  <a:lnTo>
                    <a:pt x="115835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773" r="0" b="-77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16603" y="5956083"/>
            <a:ext cx="6451399" cy="123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21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The 8-11 AM window is the most critical period, generating the highest concentration of daily revenue.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5779" y="4638385"/>
            <a:ext cx="6451399" cy="102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</a:pPr>
            <a:r>
              <a:rPr lang="en-US" sz="2977" spc="128">
                <a:solidFill>
                  <a:srgbClr val="3694D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The Daily Rhythm: The Morning Rush is Our Engine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2574" y="1163425"/>
            <a:ext cx="6907525" cy="100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b="true" sz="3966" spc="35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THE MORNING RUSH DRIVES DAILY SALES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3972" y="416848"/>
            <a:ext cx="5161924" cy="65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8"/>
              </a:lnSpc>
            </a:pPr>
            <a:r>
              <a:rPr lang="en-US" b="true" sz="5862" spc="52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FINDING 2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357997" y="5213933"/>
            <a:ext cx="11242548" cy="5683332"/>
            <a:chOff x="0" y="0"/>
            <a:chExt cx="3799845" cy="1920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1920897"/>
            </a:xfrm>
            <a:custGeom>
              <a:avLst/>
              <a:gdLst/>
              <a:ahLst/>
              <a:cxnLst/>
              <a:rect r="r" b="b" t="t" l="l"/>
              <a:pathLst>
                <a:path h="1920897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1852035"/>
                  </a:lnTo>
                  <a:cubicBezTo>
                    <a:pt x="3799845" y="1870298"/>
                    <a:pt x="3792590" y="1887814"/>
                    <a:pt x="3779676" y="1900728"/>
                  </a:cubicBezTo>
                  <a:cubicBezTo>
                    <a:pt x="3766762" y="1913642"/>
                    <a:pt x="3749246" y="1920897"/>
                    <a:pt x="3730982" y="1920897"/>
                  </a:cubicBezTo>
                  <a:lnTo>
                    <a:pt x="68863" y="1920897"/>
                  </a:lnTo>
                  <a:cubicBezTo>
                    <a:pt x="50599" y="1920897"/>
                    <a:pt x="33084" y="1913642"/>
                    <a:pt x="20169" y="1900728"/>
                  </a:cubicBezTo>
                  <a:cubicBezTo>
                    <a:pt x="7255" y="1887814"/>
                    <a:pt x="0" y="1870298"/>
                    <a:pt x="0" y="1852035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1968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2630575" y="7588898"/>
            <a:ext cx="5889095" cy="1536092"/>
            <a:chOff x="0" y="0"/>
            <a:chExt cx="1990443" cy="5191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6603" y="2747088"/>
            <a:ext cx="8544624" cy="5995639"/>
            <a:chOff x="0" y="0"/>
            <a:chExt cx="1158354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8354" cy="812800"/>
            </a:xfrm>
            <a:custGeom>
              <a:avLst/>
              <a:gdLst/>
              <a:ahLst/>
              <a:cxnLst/>
              <a:rect r="r" b="b" t="t" l="l"/>
              <a:pathLst>
                <a:path h="812800" w="1158354">
                  <a:moveTo>
                    <a:pt x="0" y="0"/>
                  </a:moveTo>
                  <a:lnTo>
                    <a:pt x="1158354" y="0"/>
                  </a:lnTo>
                  <a:lnTo>
                    <a:pt x="115835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400" t="0" r="-40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280219" y="5668707"/>
            <a:ext cx="6451399" cy="123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21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Saturday is the lowest-performing day, indicating a significant opportunity to attract a non-commuter audience.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70694" y="4383117"/>
            <a:ext cx="6451399" cy="102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</a:pPr>
            <a:r>
              <a:rPr lang="en-US" sz="2977" spc="128">
                <a:solidFill>
                  <a:srgbClr val="3694D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The Weekly Pattern: A Major Gap on Weekends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8321" y="1114425"/>
            <a:ext cx="6907525" cy="100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b="true" sz="3966" spc="35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A MAJOR WEEKEND OPPORTUNITY EXISTS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24446" y="378246"/>
            <a:ext cx="5161924" cy="65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8"/>
              </a:lnSpc>
            </a:pPr>
            <a:r>
              <a:rPr lang="en-US" b="true" sz="5862" spc="52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FINDING 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357997" y="5213933"/>
            <a:ext cx="11242548" cy="5683332"/>
            <a:chOff x="0" y="0"/>
            <a:chExt cx="3799845" cy="1920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1920897"/>
            </a:xfrm>
            <a:custGeom>
              <a:avLst/>
              <a:gdLst/>
              <a:ahLst/>
              <a:cxnLst/>
              <a:rect r="r" b="b" t="t" l="l"/>
              <a:pathLst>
                <a:path h="1920897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1852035"/>
                  </a:lnTo>
                  <a:cubicBezTo>
                    <a:pt x="3799845" y="1870298"/>
                    <a:pt x="3792590" y="1887814"/>
                    <a:pt x="3779676" y="1900728"/>
                  </a:cubicBezTo>
                  <a:cubicBezTo>
                    <a:pt x="3766762" y="1913642"/>
                    <a:pt x="3749246" y="1920897"/>
                    <a:pt x="3730982" y="1920897"/>
                  </a:cubicBezTo>
                  <a:lnTo>
                    <a:pt x="68863" y="1920897"/>
                  </a:lnTo>
                  <a:cubicBezTo>
                    <a:pt x="50599" y="1920897"/>
                    <a:pt x="33084" y="1913642"/>
                    <a:pt x="20169" y="1900728"/>
                  </a:cubicBezTo>
                  <a:cubicBezTo>
                    <a:pt x="7255" y="1887814"/>
                    <a:pt x="0" y="1870298"/>
                    <a:pt x="0" y="1852035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1968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2630575" y="7588898"/>
            <a:ext cx="5889095" cy="1536092"/>
            <a:chOff x="0" y="0"/>
            <a:chExt cx="1990443" cy="5191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74920" y="618250"/>
            <a:ext cx="5887103" cy="9443066"/>
            <a:chOff x="0" y="0"/>
            <a:chExt cx="550299" cy="8826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0299" cy="882694"/>
            </a:xfrm>
            <a:custGeom>
              <a:avLst/>
              <a:gdLst/>
              <a:ahLst/>
              <a:cxnLst/>
              <a:rect r="r" b="b" t="t" l="l"/>
              <a:pathLst>
                <a:path h="882694" w="550299">
                  <a:moveTo>
                    <a:pt x="0" y="0"/>
                  </a:moveTo>
                  <a:lnTo>
                    <a:pt x="550299" y="0"/>
                  </a:lnTo>
                  <a:lnTo>
                    <a:pt x="550299" y="882694"/>
                  </a:lnTo>
                  <a:lnTo>
                    <a:pt x="0" y="882694"/>
                  </a:lnTo>
                  <a:close/>
                </a:path>
              </a:pathLst>
            </a:custGeom>
            <a:blipFill>
              <a:blip r:embed="rId2"/>
              <a:stretch>
                <a:fillRect l="0" t="-1453" r="0" b="-145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314232" y="5067300"/>
            <a:ext cx="6451399" cy="123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21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A small group of core products, led by Barista Espresso and Brewed Chai Tea, are the key revenue drivers.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14232" y="3864727"/>
            <a:ext cx="6451399" cy="102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</a:pPr>
            <a:r>
              <a:rPr lang="en-US" sz="2977" spc="128">
                <a:solidFill>
                  <a:srgbClr val="3694D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Product Insights: Our Superstar Products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3999" y="1163425"/>
            <a:ext cx="6907525" cy="100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b="true" sz="3966" spc="35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CORE PRODUCTS ARE THE STARS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3972" y="416848"/>
            <a:ext cx="5161924" cy="65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8"/>
              </a:lnSpc>
            </a:pPr>
            <a:r>
              <a:rPr lang="en-US" b="true" sz="5862" spc="52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FINDING 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357997" y="5213933"/>
            <a:ext cx="11242548" cy="5683332"/>
            <a:chOff x="0" y="0"/>
            <a:chExt cx="3799845" cy="1920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1920897"/>
            </a:xfrm>
            <a:custGeom>
              <a:avLst/>
              <a:gdLst/>
              <a:ahLst/>
              <a:cxnLst/>
              <a:rect r="r" b="b" t="t" l="l"/>
              <a:pathLst>
                <a:path h="1920897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1852035"/>
                  </a:lnTo>
                  <a:cubicBezTo>
                    <a:pt x="3799845" y="1870298"/>
                    <a:pt x="3792590" y="1887814"/>
                    <a:pt x="3779676" y="1900728"/>
                  </a:cubicBezTo>
                  <a:cubicBezTo>
                    <a:pt x="3766762" y="1913642"/>
                    <a:pt x="3749246" y="1920897"/>
                    <a:pt x="3730982" y="1920897"/>
                  </a:cubicBezTo>
                  <a:lnTo>
                    <a:pt x="68863" y="1920897"/>
                  </a:lnTo>
                  <a:cubicBezTo>
                    <a:pt x="50599" y="1920897"/>
                    <a:pt x="33084" y="1913642"/>
                    <a:pt x="20169" y="1900728"/>
                  </a:cubicBezTo>
                  <a:cubicBezTo>
                    <a:pt x="7255" y="1887814"/>
                    <a:pt x="0" y="1870298"/>
                    <a:pt x="0" y="1852035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1968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2630575" y="7588898"/>
            <a:ext cx="5889095" cy="1536092"/>
            <a:chOff x="0" y="0"/>
            <a:chExt cx="1990443" cy="5191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628" y="2434324"/>
            <a:ext cx="9056372" cy="4985854"/>
            <a:chOff x="0" y="0"/>
            <a:chExt cx="1581048" cy="8704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1048" cy="870423"/>
            </a:xfrm>
            <a:custGeom>
              <a:avLst/>
              <a:gdLst/>
              <a:ahLst/>
              <a:cxnLst/>
              <a:rect r="r" b="b" t="t" l="l"/>
              <a:pathLst>
                <a:path h="870423" w="1581048">
                  <a:moveTo>
                    <a:pt x="0" y="0"/>
                  </a:moveTo>
                  <a:lnTo>
                    <a:pt x="1581048" y="0"/>
                  </a:lnTo>
                  <a:lnTo>
                    <a:pt x="1581048" y="870423"/>
                  </a:lnTo>
                  <a:lnTo>
                    <a:pt x="0" y="870423"/>
                  </a:lnTo>
                  <a:close/>
                </a:path>
              </a:pathLst>
            </a:custGeom>
            <a:blipFill>
              <a:blip r:embed="rId2"/>
              <a:stretch>
                <a:fillRect l="0" t="-859" r="0" b="-85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141114" y="8694063"/>
            <a:ext cx="6451399" cy="123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21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Despite not being the most-sold item, its higher price point makes it the top earner, highlighting the importance of promoting high-value products.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89586" y="7552006"/>
            <a:ext cx="9328344" cy="102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2977" spc="128">
                <a:solidFill>
                  <a:srgbClr val="3694D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Barista Espresso - Rank by Revenue: #1</a:t>
            </a:r>
          </a:p>
          <a:p>
            <a:pPr algn="l">
              <a:lnSpc>
                <a:spcPts val="4168"/>
              </a:lnSpc>
            </a:pPr>
            <a:r>
              <a:rPr lang="en-US" sz="2977" spc="128">
                <a:solidFill>
                  <a:srgbClr val="3694DC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Barista Espresso - Rank by Quantity Sold: #3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5839" y="1114425"/>
            <a:ext cx="9040990" cy="51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b="true" sz="3966" spc="35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HIGH-VALUE VS. HIGH-VOLUME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3989" y="247650"/>
            <a:ext cx="7424690" cy="65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8"/>
              </a:lnSpc>
            </a:pPr>
            <a:r>
              <a:rPr lang="en-US" b="true" sz="5862" spc="52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DEEPER INSIGHT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90614" y="2434324"/>
            <a:ext cx="9056372" cy="4985854"/>
            <a:chOff x="0" y="0"/>
            <a:chExt cx="1581048" cy="8704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1048" cy="870423"/>
            </a:xfrm>
            <a:custGeom>
              <a:avLst/>
              <a:gdLst/>
              <a:ahLst/>
              <a:cxnLst/>
              <a:rect r="r" b="b" t="t" l="l"/>
              <a:pathLst>
                <a:path h="870423" w="1581048">
                  <a:moveTo>
                    <a:pt x="0" y="0"/>
                  </a:moveTo>
                  <a:lnTo>
                    <a:pt x="1581048" y="0"/>
                  </a:lnTo>
                  <a:lnTo>
                    <a:pt x="1581048" y="870423"/>
                  </a:lnTo>
                  <a:lnTo>
                    <a:pt x="0" y="870423"/>
                  </a:lnTo>
                  <a:close/>
                </a:path>
              </a:pathLst>
            </a:custGeom>
            <a:blipFill>
              <a:blip r:embed="rId3"/>
              <a:stretch>
                <a:fillRect l="0" t="-1427" r="0" b="-1427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18451" y="3190617"/>
            <a:ext cx="11242548" cy="5683332"/>
            <a:chOff x="0" y="0"/>
            <a:chExt cx="3799845" cy="1920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1920897"/>
            </a:xfrm>
            <a:custGeom>
              <a:avLst/>
              <a:gdLst/>
              <a:ahLst/>
              <a:cxnLst/>
              <a:rect r="r" b="b" t="t" l="l"/>
              <a:pathLst>
                <a:path h="1920897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1852035"/>
                  </a:lnTo>
                  <a:cubicBezTo>
                    <a:pt x="3799845" y="1870298"/>
                    <a:pt x="3792590" y="1887814"/>
                    <a:pt x="3779676" y="1900728"/>
                  </a:cubicBezTo>
                  <a:cubicBezTo>
                    <a:pt x="3766762" y="1913642"/>
                    <a:pt x="3749246" y="1920897"/>
                    <a:pt x="3730982" y="1920897"/>
                  </a:cubicBezTo>
                  <a:lnTo>
                    <a:pt x="68863" y="1920897"/>
                  </a:lnTo>
                  <a:cubicBezTo>
                    <a:pt x="50599" y="1920897"/>
                    <a:pt x="33084" y="1913642"/>
                    <a:pt x="20169" y="1900728"/>
                  </a:cubicBezTo>
                  <a:cubicBezTo>
                    <a:pt x="7255" y="1887814"/>
                    <a:pt x="0" y="1870298"/>
                    <a:pt x="0" y="1852035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1968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52955" y="1547711"/>
            <a:ext cx="6247514" cy="9668885"/>
          </a:xfrm>
          <a:custGeom>
            <a:avLst/>
            <a:gdLst/>
            <a:ahLst/>
            <a:cxnLst/>
            <a:rect r="r" b="b" t="t" l="l"/>
            <a:pathLst>
              <a:path h="9668885" w="6247514">
                <a:moveTo>
                  <a:pt x="0" y="0"/>
                </a:moveTo>
                <a:lnTo>
                  <a:pt x="6247514" y="0"/>
                </a:lnTo>
                <a:lnTo>
                  <a:pt x="6247514" y="9668885"/>
                </a:lnTo>
                <a:lnTo>
                  <a:pt x="0" y="966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396" t="0" r="-7773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13266019" y="8558655"/>
            <a:ext cx="5889095" cy="1536092"/>
            <a:chOff x="0" y="0"/>
            <a:chExt cx="1990443" cy="5191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6277" y="3770271"/>
            <a:ext cx="9082128" cy="441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9"/>
              </a:lnSpc>
            </a:pPr>
            <a:r>
              <a:rPr lang="en-US" sz="2470">
                <a:solidFill>
                  <a:srgbClr val="3694DC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🎯</a:t>
            </a:r>
            <a:r>
              <a:rPr lang="en-US" sz="2470">
                <a:solidFill>
                  <a:srgbClr val="3694DC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Target the Weekend Market</a:t>
            </a:r>
            <a:r>
              <a:rPr lang="en-US" sz="2470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: Launch a focused campaign to close the significant Saturday revenue gap.</a:t>
            </a:r>
          </a:p>
          <a:p>
            <a:pPr algn="l">
              <a:lnSpc>
                <a:spcPts val="3979"/>
              </a:lnSpc>
            </a:pPr>
          </a:p>
          <a:p>
            <a:pPr algn="l">
              <a:lnSpc>
                <a:spcPts val="3979"/>
              </a:lnSpc>
            </a:pPr>
            <a:r>
              <a:rPr lang="en-US" sz="2470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⚙️</a:t>
            </a:r>
            <a:r>
              <a:rPr lang="en-US" sz="2470">
                <a:solidFill>
                  <a:srgbClr val="3694DC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Optimize the Morning Rush</a:t>
            </a:r>
            <a:r>
              <a:rPr lang="en-US" sz="2470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: Reinforce operations between 8-11 AM to maximize sales during the busiest hours.</a:t>
            </a:r>
          </a:p>
          <a:p>
            <a:pPr algn="l">
              <a:lnSpc>
                <a:spcPts val="3979"/>
              </a:lnSpc>
            </a:pPr>
          </a:p>
          <a:p>
            <a:pPr algn="l">
              <a:lnSpc>
                <a:spcPts val="3979"/>
              </a:lnSpc>
            </a:pPr>
            <a:r>
              <a:rPr lang="en-US" sz="2470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☕</a:t>
            </a:r>
            <a:r>
              <a:rPr lang="en-US" sz="2470">
                <a:solidFill>
                  <a:srgbClr val="3694DC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Refine the Menu</a:t>
            </a:r>
            <a:r>
              <a:rPr lang="en-US" sz="2470">
                <a:solidFill>
                  <a:srgbClr val="272525"/>
                </a:solidFill>
                <a:latin typeface="Knockout Cruiserweight"/>
                <a:ea typeface="Knockout Cruiserweight"/>
                <a:cs typeface="Knockout Cruiserweight"/>
                <a:sym typeface="Knockout Cruiserweight"/>
              </a:rPr>
              <a:t>: Leverage data to promote high-value products and simplify the menu.</a:t>
            </a:r>
          </a:p>
          <a:p>
            <a:pPr algn="l">
              <a:lnSpc>
                <a:spcPts val="39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26277" y="2046783"/>
            <a:ext cx="11081765" cy="675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b="true" sz="6147" spc="55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RECOMMENDATIONS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6277" y="1220471"/>
            <a:ext cx="5461448" cy="71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4"/>
              </a:lnSpc>
            </a:pPr>
            <a:r>
              <a:rPr lang="en-US" b="true" sz="6492" spc="58">
                <a:solidFill>
                  <a:srgbClr val="272525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OUR TOP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4521302" y="1903347"/>
            <a:ext cx="11242548" cy="8201610"/>
            <a:chOff x="0" y="0"/>
            <a:chExt cx="3799845" cy="2772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9845" cy="2772045"/>
            </a:xfrm>
            <a:custGeom>
              <a:avLst/>
              <a:gdLst/>
              <a:ahLst/>
              <a:cxnLst/>
              <a:rect r="r" b="b" t="t" l="l"/>
              <a:pathLst>
                <a:path h="2772045" w="3799845">
                  <a:moveTo>
                    <a:pt x="68863" y="0"/>
                  </a:moveTo>
                  <a:lnTo>
                    <a:pt x="3730982" y="0"/>
                  </a:lnTo>
                  <a:cubicBezTo>
                    <a:pt x="3749246" y="0"/>
                    <a:pt x="3766762" y="7255"/>
                    <a:pt x="3779676" y="20169"/>
                  </a:cubicBezTo>
                  <a:cubicBezTo>
                    <a:pt x="3792590" y="33084"/>
                    <a:pt x="3799845" y="50599"/>
                    <a:pt x="3799845" y="68863"/>
                  </a:cubicBezTo>
                  <a:lnTo>
                    <a:pt x="3799845" y="2703182"/>
                  </a:lnTo>
                  <a:cubicBezTo>
                    <a:pt x="3799845" y="2721446"/>
                    <a:pt x="3792590" y="2738961"/>
                    <a:pt x="3779676" y="2751875"/>
                  </a:cubicBezTo>
                  <a:cubicBezTo>
                    <a:pt x="3766762" y="2764790"/>
                    <a:pt x="3749246" y="2772045"/>
                    <a:pt x="3730982" y="2772045"/>
                  </a:cubicBezTo>
                  <a:lnTo>
                    <a:pt x="68863" y="2772045"/>
                  </a:lnTo>
                  <a:cubicBezTo>
                    <a:pt x="50599" y="2772045"/>
                    <a:pt x="33084" y="2764790"/>
                    <a:pt x="20169" y="2751875"/>
                  </a:cubicBezTo>
                  <a:cubicBezTo>
                    <a:pt x="7255" y="2738961"/>
                    <a:pt x="0" y="2721446"/>
                    <a:pt x="0" y="2703182"/>
                  </a:cubicBezTo>
                  <a:lnTo>
                    <a:pt x="0" y="68863"/>
                  </a:lnTo>
                  <a:cubicBezTo>
                    <a:pt x="0" y="50599"/>
                    <a:pt x="7255" y="33084"/>
                    <a:pt x="20169" y="20169"/>
                  </a:cubicBezTo>
                  <a:cubicBezTo>
                    <a:pt x="33084" y="7255"/>
                    <a:pt x="50599" y="0"/>
                    <a:pt x="68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100000"/>
                  </a:srgbClr>
                </a:gs>
                <a:gs pos="100000">
                  <a:srgbClr val="BAFFF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99845" cy="2819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688963" y="1717663"/>
            <a:ext cx="7196034" cy="10800801"/>
          </a:xfrm>
          <a:custGeom>
            <a:avLst/>
            <a:gdLst/>
            <a:ahLst/>
            <a:cxnLst/>
            <a:rect r="r" b="b" t="t" l="l"/>
            <a:pathLst>
              <a:path h="10800801" w="7196034">
                <a:moveTo>
                  <a:pt x="0" y="0"/>
                </a:moveTo>
                <a:lnTo>
                  <a:pt x="7196034" y="0"/>
                </a:lnTo>
                <a:lnTo>
                  <a:pt x="7196034" y="10800801"/>
                </a:lnTo>
                <a:lnTo>
                  <a:pt x="0" y="10800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243" t="0" r="-5003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7820377" y="-355410"/>
            <a:ext cx="4577235" cy="13761142"/>
            <a:chOff x="0" y="0"/>
            <a:chExt cx="1547050" cy="46510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7050" cy="4651099"/>
            </a:xfrm>
            <a:custGeom>
              <a:avLst/>
              <a:gdLst/>
              <a:ahLst/>
              <a:cxnLst/>
              <a:rect r="r" b="b" t="t" l="l"/>
              <a:pathLst>
                <a:path h="4651099" w="1547050">
                  <a:moveTo>
                    <a:pt x="169140" y="0"/>
                  </a:moveTo>
                  <a:lnTo>
                    <a:pt x="1377910" y="0"/>
                  </a:lnTo>
                  <a:cubicBezTo>
                    <a:pt x="1422769" y="0"/>
                    <a:pt x="1465790" y="17820"/>
                    <a:pt x="1497510" y="49540"/>
                  </a:cubicBezTo>
                  <a:cubicBezTo>
                    <a:pt x="1529230" y="81260"/>
                    <a:pt x="1547050" y="124281"/>
                    <a:pt x="1547050" y="169140"/>
                  </a:cubicBezTo>
                  <a:lnTo>
                    <a:pt x="1547050" y="4481960"/>
                  </a:lnTo>
                  <a:cubicBezTo>
                    <a:pt x="1547050" y="4575373"/>
                    <a:pt x="1471324" y="4651099"/>
                    <a:pt x="1377910" y="4651099"/>
                  </a:cubicBezTo>
                  <a:lnTo>
                    <a:pt x="169140" y="4651099"/>
                  </a:lnTo>
                  <a:cubicBezTo>
                    <a:pt x="124281" y="4651099"/>
                    <a:pt x="81260" y="4633280"/>
                    <a:pt x="49540" y="4601559"/>
                  </a:cubicBezTo>
                  <a:cubicBezTo>
                    <a:pt x="17820" y="4569840"/>
                    <a:pt x="0" y="4526818"/>
                    <a:pt x="0" y="4481960"/>
                  </a:cubicBezTo>
                  <a:lnTo>
                    <a:pt x="0" y="169140"/>
                  </a:lnTo>
                  <a:cubicBezTo>
                    <a:pt x="0" y="75726"/>
                    <a:pt x="75726" y="0"/>
                    <a:pt x="169140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w="19050" cap="rnd">
              <a:solidFill>
                <a:srgbClr val="3694DC">
                  <a:alpha val="84706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47050" cy="4698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-2612621" y="7678137"/>
            <a:ext cx="5889095" cy="1536092"/>
            <a:chOff x="0" y="0"/>
            <a:chExt cx="1990443" cy="5191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4813064" y="-1994931"/>
            <a:ext cx="5889095" cy="1536092"/>
            <a:chOff x="0" y="0"/>
            <a:chExt cx="1990443" cy="5191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0443" cy="519180"/>
            </a:xfrm>
            <a:custGeom>
              <a:avLst/>
              <a:gdLst/>
              <a:ahLst/>
              <a:cxnLst/>
              <a:rect r="r" b="b" t="t" l="l"/>
              <a:pathLst>
                <a:path h="519180" w="1990443">
                  <a:moveTo>
                    <a:pt x="131462" y="0"/>
                  </a:moveTo>
                  <a:lnTo>
                    <a:pt x="1858981" y="0"/>
                  </a:lnTo>
                  <a:cubicBezTo>
                    <a:pt x="1893847" y="0"/>
                    <a:pt x="1927285" y="13850"/>
                    <a:pt x="1951939" y="38504"/>
                  </a:cubicBezTo>
                  <a:cubicBezTo>
                    <a:pt x="1976593" y="63158"/>
                    <a:pt x="1990443" y="96596"/>
                    <a:pt x="1990443" y="131462"/>
                  </a:cubicBezTo>
                  <a:lnTo>
                    <a:pt x="1990443" y="387718"/>
                  </a:lnTo>
                  <a:cubicBezTo>
                    <a:pt x="1990443" y="422584"/>
                    <a:pt x="1976593" y="456022"/>
                    <a:pt x="1951939" y="480676"/>
                  </a:cubicBezTo>
                  <a:cubicBezTo>
                    <a:pt x="1927285" y="505330"/>
                    <a:pt x="1893847" y="519180"/>
                    <a:pt x="1858981" y="519180"/>
                  </a:cubicBezTo>
                  <a:lnTo>
                    <a:pt x="131462" y="519180"/>
                  </a:lnTo>
                  <a:cubicBezTo>
                    <a:pt x="96596" y="519180"/>
                    <a:pt x="63158" y="505330"/>
                    <a:pt x="38504" y="480676"/>
                  </a:cubicBezTo>
                  <a:cubicBezTo>
                    <a:pt x="13850" y="456022"/>
                    <a:pt x="0" y="422584"/>
                    <a:pt x="0" y="387718"/>
                  </a:cubicBezTo>
                  <a:lnTo>
                    <a:pt x="0" y="131462"/>
                  </a:lnTo>
                  <a:cubicBezTo>
                    <a:pt x="0" y="96596"/>
                    <a:pt x="13850" y="63158"/>
                    <a:pt x="38504" y="38504"/>
                  </a:cubicBezTo>
                  <a:cubicBezTo>
                    <a:pt x="63158" y="13850"/>
                    <a:pt x="96596" y="0"/>
                    <a:pt x="1314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B7EE">
                    <a:alpha val="64000"/>
                  </a:srgbClr>
                </a:gs>
                <a:gs pos="100000">
                  <a:srgbClr val="BAFFFB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90443" cy="56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563743" y="4616234"/>
            <a:ext cx="945301" cy="945301"/>
          </a:xfrm>
          <a:custGeom>
            <a:avLst/>
            <a:gdLst/>
            <a:ahLst/>
            <a:cxnLst/>
            <a:rect r="r" b="b" t="t" l="l"/>
            <a:pathLst>
              <a:path h="945301" w="945301">
                <a:moveTo>
                  <a:pt x="0" y="0"/>
                </a:moveTo>
                <a:lnTo>
                  <a:pt x="945301" y="0"/>
                </a:lnTo>
                <a:lnTo>
                  <a:pt x="945301" y="945301"/>
                </a:lnTo>
                <a:lnTo>
                  <a:pt x="0" y="945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09044" y="5805943"/>
            <a:ext cx="11894210" cy="237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2181" indent="-216091" lvl="1">
              <a:lnSpc>
                <a:spcPts val="3188"/>
              </a:lnSpc>
              <a:buFont typeface="Arial"/>
              <a:buChar char="•"/>
            </a:pPr>
            <a:r>
              <a:rPr lang="en-US" sz="20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Implement Pilot Program: Launch a one-month trial of a "Saturday Special" promotion at one store to measure the direct impact on weekend sales and foot traffic.</a:t>
            </a:r>
          </a:p>
          <a:p>
            <a:pPr algn="l">
              <a:lnSpc>
                <a:spcPts val="3188"/>
              </a:lnSpc>
            </a:pPr>
          </a:p>
          <a:p>
            <a:pPr algn="l" marL="432181" indent="-216091" lvl="1">
              <a:lnSpc>
                <a:spcPts val="3188"/>
              </a:lnSpc>
              <a:buFont typeface="Arial"/>
              <a:buChar char="•"/>
            </a:pPr>
            <a:r>
              <a:rPr lang="en-US" sz="2001">
                <a:solidFill>
                  <a:srgbClr val="272525"/>
                </a:solidFill>
                <a:latin typeface="Knockout Cruiserweight Bold"/>
                <a:ea typeface="Knockout Cruiserweight Bold"/>
                <a:cs typeface="Knockout Cruiserweight Bold"/>
                <a:sym typeface="Knockout Cruiserweight Bold"/>
              </a:rPr>
              <a:t>Optimize Operations: Immediately adjust staffing schedules to reinforce the critical 8-11 AM weekday peak hours to maximize throughput.</a:t>
            </a:r>
          </a:p>
          <a:p>
            <a:pPr algn="l">
              <a:lnSpc>
                <a:spcPts val="318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699544" y="4810125"/>
            <a:ext cx="497233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22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Phase 1: Quick Wins (Q4 2025)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49539" y="1831963"/>
            <a:ext cx="7294687" cy="181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b="true" sz="4967" spc="44">
                <a:solidFill>
                  <a:srgbClr val="3694D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LEVERAGING OUR INSIGHTS TO DRIVE STRATEGIC 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81695" y="1066602"/>
            <a:ext cx="11176756" cy="59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b="true" sz="5332" spc="47">
                <a:solidFill>
                  <a:srgbClr val="312F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NEXT STEPS &amp; DISCUSSION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DAGzHGLAIfM</dc:identifier>
  <dcterms:modified xsi:type="dcterms:W3CDTF">2011-08-01T06:04:30Z</dcterms:modified>
  <cp:revision>1</cp:revision>
  <dc:title>Blue and White Modern Marketing Plan Presentation</dc:title>
</cp:coreProperties>
</file>